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81" r:id="rId3"/>
    <p:sldId id="262" r:id="rId4"/>
    <p:sldId id="282" r:id="rId5"/>
    <p:sldId id="269" r:id="rId6"/>
    <p:sldId id="270" r:id="rId7"/>
    <p:sldId id="283" r:id="rId8"/>
    <p:sldId id="268" r:id="rId9"/>
    <p:sldId id="284" r:id="rId10"/>
    <p:sldId id="285" r:id="rId11"/>
    <p:sldId id="266" r:id="rId12"/>
    <p:sldId id="267" r:id="rId13"/>
    <p:sldId id="264" r:id="rId14"/>
    <p:sldId id="271" r:id="rId15"/>
    <p:sldId id="286" r:id="rId16"/>
    <p:sldId id="261" r:id="rId17"/>
    <p:sldId id="280" r:id="rId18"/>
    <p:sldId id="273" r:id="rId19"/>
    <p:sldId id="274" r:id="rId20"/>
    <p:sldId id="287" r:id="rId21"/>
    <p:sldId id="275" r:id="rId22"/>
    <p:sldId id="276" r:id="rId23"/>
    <p:sldId id="272" r:id="rId24"/>
    <p:sldId id="277" r:id="rId25"/>
    <p:sldId id="278" r:id="rId26"/>
    <p:sldId id="279" r:id="rId27"/>
    <p:sldId id="263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7F"/>
    <a:srgbClr val="09D258"/>
    <a:srgbClr val="FFB7B5"/>
    <a:srgbClr val="1E2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3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79668-BECA-474B-9856-75337F08E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F0C59-46BC-C340-9E8B-A9B997382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330F8-12C5-AC40-AB18-152C1D5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7F2EF-ECFB-8842-BB56-21357A39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D6E3C-E224-F849-BA7B-AE83B5EE2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42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9771-5D78-7B43-97AC-2C389640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A8590-DF67-BD4B-A603-3B23F27D4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6EBC-62A2-9D4C-8D40-5F0384979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2E576-9D07-364E-853C-FC487AB3D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22682-2864-3045-BAAB-7ED12324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739B75-5C0E-6140-A32D-E3C203360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FB83-C4FF-1B47-B38F-BEDC6B2B3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8CAF1-1469-6B44-A384-457464D8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F6B29-103D-9E41-8FF6-B2627540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3EF2B-EEA3-824B-A90D-DECBA9606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5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EDAE-276F-8A46-8A32-609CE825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6B87-E159-FB45-93F8-D295703E0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259AC-3551-3D40-9223-CDB9DE147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B2B6-7702-274C-8A8B-3E613A40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2321C-226C-2948-B4E1-37D5BC56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460C-312E-D840-8D54-3BD74C134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BC49E-D810-8E42-BDA1-8F382CD68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EE696-3C62-C649-83E7-DD687F40F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055A7-0F0C-F844-A2BF-A97D9589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9925C-0BA3-4442-87E6-99FA0879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1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EC55-C4D3-724E-AA4A-EFBAB109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1AA3D-4494-D24C-A754-6CF2ED0C7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497E5-5FF8-AF48-827C-2A3485F07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49E3E-1065-804D-930C-D50CC92B6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FA506-0DC7-C84E-93C7-43295DF03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0AF2F-888B-CA4B-9185-5A1B4554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9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CF61A-9FF5-8B4F-8894-C30250DA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228ED-4338-6E4A-9B93-FB73B5C73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761B06-1F6D-5A48-9F9E-A71B79D96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A1D44-5262-E748-84C7-70DDA7DF1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033834-BB89-1D4C-A5AC-92C396BC9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7722F9-3FC3-3548-B408-50DCF1D1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EC594-7F7E-7F49-A649-4A7D392E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5F5EC-34AF-6C41-94EA-B63E66F1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7D12-C332-D54A-B687-B613CC37E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F5FBE-7451-7442-8E83-043012EB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F30D4C-041F-C444-B8D2-8DB71E34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9ACA3-62B3-BE40-B1FA-FAA1FEEE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FB3F5-884F-9B47-8FC2-70331D686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72597-21D1-8E43-8B1C-3E7E55B4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C5F12-38D6-634A-8107-F2C9E5A5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5CC-332A-7949-A0A5-E22404720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BB37C-524D-7348-B20A-271219AC7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A14A1-55D2-0542-94A8-E959C9E2B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5ADC4-AA04-024D-B1D7-1860527BC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48755-DFB3-5F49-ACF0-92F63208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8C863E-5245-7241-8679-B4E1E9822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CEE88-3635-4E48-9E71-D62B0C37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DD813-8882-5B43-9637-91D9E08F7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038664-E01F-4540-BE85-0899519E1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82507-F900-0049-9557-98C407143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FED4A-16B2-5D45-A291-74ED2032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C6C5F-2B29-8343-AA1A-92F912B6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8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7F27B7-7628-C341-BB0E-63D9A60A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F6F9-DAB0-564F-BE6E-D18AFA4B2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FE901-21D0-1B4C-899F-452E555B1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B383-D673-A24D-A32D-B238BF801D3C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613B-EFE9-6741-9289-A0177D69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E64B-33C9-9C49-9D88-248F01DB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058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0EC1D-545A-744E-863E-FB161110D60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2BD310-39ED-7345-87C7-1F7A6C4E83F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3837" y="6356350"/>
            <a:ext cx="725104" cy="4336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7BB94C-135F-074B-9429-0F0129B14A98}"/>
              </a:ext>
            </a:extLst>
          </p:cNvPr>
          <p:cNvCxnSpPr/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25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7.tiff"/><Relationship Id="rId7" Type="http://schemas.openxmlformats.org/officeDocument/2006/relationships/image" Target="../media/image30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13.tiff"/><Relationship Id="rId4" Type="http://schemas.openxmlformats.org/officeDocument/2006/relationships/image" Target="../media/image28.tiff"/><Relationship Id="rId9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ws-quickstart.github.io/taskcat/#more-information-on-taskcat-runtime-injec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taskcat.i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aws.amazon.com/quickstart/faq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13" Type="http://schemas.openxmlformats.org/officeDocument/2006/relationships/image" Target="../media/image25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12" Type="http://schemas.openxmlformats.org/officeDocument/2006/relationships/image" Target="../media/image24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tiff"/><Relationship Id="rId11" Type="http://schemas.openxmlformats.org/officeDocument/2006/relationships/image" Target="../media/image23.tiff"/><Relationship Id="rId5" Type="http://schemas.openxmlformats.org/officeDocument/2006/relationships/image" Target="../media/image17.tiff"/><Relationship Id="rId10" Type="http://schemas.openxmlformats.org/officeDocument/2006/relationships/image" Target="../media/image22.png"/><Relationship Id="rId4" Type="http://schemas.openxmlformats.org/officeDocument/2006/relationships/image" Target="../media/image16.tiff"/><Relationship Id="rId9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396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Quick Start Support </a:t>
            </a:r>
            <a:endParaRPr lang="en-US" sz="2800" dirty="0">
              <a:latin typeface="Courier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7992"/>
            <a:ext cx="10515600" cy="1807261"/>
          </a:xfrm>
        </p:spPr>
        <p:txBody>
          <a:bodyPr>
            <a:normAutofit/>
          </a:bodyPr>
          <a:lstStyle/>
          <a:p>
            <a:r>
              <a:rPr lang="en-US" dirty="0">
                <a:latin typeface="Courier" pitchFamily="2" charset="0"/>
                <a:cs typeface="Helvetica Neue"/>
              </a:rPr>
              <a:t>Issue Resolution</a:t>
            </a:r>
          </a:p>
          <a:p>
            <a:pPr lvl="1"/>
            <a:r>
              <a:rPr lang="en-US" dirty="0"/>
              <a:t>How to validating bugs</a:t>
            </a:r>
          </a:p>
          <a:p>
            <a:pPr lvl="1"/>
            <a:r>
              <a:rPr lang="en-US" dirty="0"/>
              <a:t>How to engage the QuickStart Team/Community</a:t>
            </a:r>
          </a:p>
          <a:p>
            <a:pPr lvl="1"/>
            <a:r>
              <a:rPr lang="en-US" dirty="0"/>
              <a:t>How to use taskcat to aid in troubleshooting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1BDA35-32D4-0345-B392-97531C60185D}"/>
              </a:ext>
            </a:extLst>
          </p:cNvPr>
          <p:cNvSpPr txBox="1">
            <a:spLocks/>
          </p:cNvSpPr>
          <p:nvPr/>
        </p:nvSpPr>
        <p:spPr>
          <a:xfrm>
            <a:off x="838200" y="1828801"/>
            <a:ext cx="10515600" cy="1865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</a:rPr>
              <a:t>Overview of Quick Start References</a:t>
            </a:r>
          </a:p>
          <a:p>
            <a:pPr lvl="1"/>
            <a:r>
              <a:rPr lang="en-US" dirty="0"/>
              <a:t>What are Quick Starts?</a:t>
            </a:r>
          </a:p>
          <a:p>
            <a:pPr lvl="1"/>
            <a:r>
              <a:rPr lang="en-US" dirty="0"/>
              <a:t>QuickStart Concepts</a:t>
            </a:r>
          </a:p>
          <a:p>
            <a:pPr lvl="2"/>
            <a:r>
              <a:rPr lang="en-US" dirty="0"/>
              <a:t>Modularity</a:t>
            </a:r>
          </a:p>
          <a:p>
            <a:pPr lvl="2"/>
            <a:r>
              <a:rPr lang="en-US" dirty="0"/>
              <a:t>Portability</a:t>
            </a:r>
          </a:p>
          <a:p>
            <a:pPr lvl="1"/>
            <a:r>
              <a:rPr lang="en-US" dirty="0"/>
              <a:t>Where are they published?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A69A8-93A5-8346-AB6D-6B85A757A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5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Community Support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5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Support Structure</a:t>
            </a:r>
            <a:endParaRPr lang="en-US" sz="1400" b="0" dirty="0">
              <a:latin typeface="Courier" pitchFamily="2" charset="0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B4111-1A34-AA49-ACC5-98CE934BDDE6}"/>
              </a:ext>
            </a:extLst>
          </p:cNvPr>
          <p:cNvSpPr/>
          <p:nvPr/>
        </p:nvSpPr>
        <p:spPr>
          <a:xfrm>
            <a:off x="514864" y="1225081"/>
            <a:ext cx="1116227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If a customer calls support and the engineer discovers/validates a bug an issue must be filed in GitHub so the community is aware that a potential bug has been discovered.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0270EF-93B5-4348-8EB5-33E9174848EB}"/>
              </a:ext>
            </a:extLst>
          </p:cNvPr>
          <p:cNvGrpSpPr/>
          <p:nvPr/>
        </p:nvGrpSpPr>
        <p:grpSpPr>
          <a:xfrm>
            <a:off x="514864" y="2624610"/>
            <a:ext cx="11368089" cy="2473279"/>
            <a:chOff x="514864" y="2624610"/>
            <a:chExt cx="11368089" cy="247327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736629-E785-9242-922D-AEE034FF7E06}"/>
                </a:ext>
              </a:extLst>
            </p:cNvPr>
            <p:cNvGrpSpPr/>
            <p:nvPr/>
          </p:nvGrpSpPr>
          <p:grpSpPr>
            <a:xfrm>
              <a:off x="514864" y="2987718"/>
              <a:ext cx="1808846" cy="1657468"/>
              <a:chOff x="538938" y="2222554"/>
              <a:chExt cx="2477188" cy="235922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28EC149-F346-4B48-ACA7-76A956D81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8938" y="2222554"/>
                <a:ext cx="2477188" cy="2359227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0C8EFCE-DD64-4D45-A7DA-D3E02DD5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8266" y="2633956"/>
                <a:ext cx="571157" cy="514041"/>
              </a:xfrm>
              <a:prstGeom prst="rect">
                <a:avLst/>
              </a:prstGeom>
            </p:spPr>
          </p:pic>
        </p:grp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62EB5077-77B3-4248-A06F-3F5578EA9493}"/>
                </a:ext>
              </a:extLst>
            </p:cNvPr>
            <p:cNvSpPr/>
            <p:nvPr/>
          </p:nvSpPr>
          <p:spPr>
            <a:xfrm>
              <a:off x="2276511" y="2952235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FFE7866-73D2-514D-8D68-EAD30A058B47}"/>
                </a:ext>
              </a:extLst>
            </p:cNvPr>
            <p:cNvGrpSpPr/>
            <p:nvPr/>
          </p:nvGrpSpPr>
          <p:grpSpPr>
            <a:xfrm>
              <a:off x="2863369" y="2796347"/>
              <a:ext cx="2374063" cy="1838095"/>
              <a:chOff x="4007035" y="2125473"/>
              <a:chExt cx="2957384" cy="222083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0C7D754-BAED-8845-9208-6249BE24E0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07035" y="2125473"/>
                <a:ext cx="2957384" cy="2218038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48C0CBE-3ACC-D44A-806E-0C87AF2BA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92103" y="4003713"/>
                <a:ext cx="666159" cy="342596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809B7D-AF38-2B41-9D13-797D7F0B5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8423" y="3177936"/>
              <a:ext cx="1277030" cy="1277030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F2710102-C2A5-4443-AA21-284477B4B738}"/>
                </a:ext>
              </a:extLst>
            </p:cNvPr>
            <p:cNvSpPr/>
            <p:nvPr/>
          </p:nvSpPr>
          <p:spPr>
            <a:xfrm>
              <a:off x="4930806" y="3559431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5346" y="2624610"/>
              <a:ext cx="880730" cy="880730"/>
            </a:xfrm>
            <a:prstGeom prst="rect">
              <a:avLst/>
            </a:prstGeom>
          </p:spPr>
        </p:pic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C9A45A89-706C-354E-8632-C8A9566E7E2C}"/>
                </a:ext>
              </a:extLst>
            </p:cNvPr>
            <p:cNvSpPr/>
            <p:nvPr/>
          </p:nvSpPr>
          <p:spPr>
            <a:xfrm>
              <a:off x="7116160" y="3637885"/>
              <a:ext cx="979959" cy="514041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51758" y="3336713"/>
              <a:ext cx="1061746" cy="106174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92622" y="4041187"/>
              <a:ext cx="1868953" cy="80552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8627758" y="2901303"/>
              <a:ext cx="1056013" cy="29149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8627757" y="4484724"/>
              <a:ext cx="1056013" cy="2942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9594634" y="3550544"/>
              <a:ext cx="2288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QuickStart Community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659D073-F1EE-4E4B-8481-DCAA84A4C685}"/>
                </a:ext>
              </a:extLst>
            </p:cNvPr>
            <p:cNvSpPr/>
            <p:nvPr/>
          </p:nvSpPr>
          <p:spPr>
            <a:xfrm>
              <a:off x="3313147" y="4728557"/>
              <a:ext cx="14745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AWS Support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84048B9-BFEA-2644-A8CB-C3ED33804DD6}"/>
                </a:ext>
              </a:extLst>
            </p:cNvPr>
            <p:cNvSpPr/>
            <p:nvPr/>
          </p:nvSpPr>
          <p:spPr>
            <a:xfrm>
              <a:off x="802005" y="4708262"/>
              <a:ext cx="1104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AWS User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F06344C-98B5-8A45-AB44-EECEE319891A}"/>
              </a:ext>
            </a:extLst>
          </p:cNvPr>
          <p:cNvSpPr/>
          <p:nvPr/>
        </p:nvSpPr>
        <p:spPr>
          <a:xfrm>
            <a:off x="514864" y="5351545"/>
            <a:ext cx="1117462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Depending on the issue we may need to engage the partner/vendor to assist in the resolution.</a:t>
            </a:r>
          </a:p>
        </p:txBody>
      </p:sp>
    </p:spTree>
    <p:extLst>
      <p:ext uri="{BB962C8B-B14F-4D97-AF65-F5344CB8AC3E}">
        <p14:creationId xmlns:p14="http://schemas.microsoft.com/office/powerpoint/2010/main" val="1172712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1822" y="14743"/>
            <a:ext cx="6437315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Community based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2879E4-7755-2C46-84CA-34A472408CB1}"/>
              </a:ext>
            </a:extLst>
          </p:cNvPr>
          <p:cNvSpPr/>
          <p:nvPr/>
        </p:nvSpPr>
        <p:spPr>
          <a:xfrm>
            <a:off x="565194" y="2019228"/>
            <a:ext cx="662993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Encourage the user to open the issue in GitHub (join the community)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2CA4D6-5DDD-4445-ADFC-4175A64D0938}"/>
              </a:ext>
            </a:extLst>
          </p:cNvPr>
          <p:cNvSpPr/>
          <p:nvPr/>
        </p:nvSpPr>
        <p:spPr>
          <a:xfrm>
            <a:off x="7315200" y="2019228"/>
            <a:ext cx="711200" cy="3693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8EB6AC-10D3-0F4A-A4CE-312C75699E75}"/>
              </a:ext>
            </a:extLst>
          </p:cNvPr>
          <p:cNvSpPr/>
          <p:nvPr/>
        </p:nvSpPr>
        <p:spPr>
          <a:xfrm>
            <a:off x="8146472" y="2019228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possible that a community member is already working on the issue.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7FAF75-E9C5-1049-9137-95CE45DA3C0D}"/>
              </a:ext>
            </a:extLst>
          </p:cNvPr>
          <p:cNvSpPr/>
          <p:nvPr/>
        </p:nvSpPr>
        <p:spPr>
          <a:xfrm>
            <a:off x="8146472" y="3307701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possible that the newly discovered bug sheds light on an existing issue.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3390A4-ED1E-5B46-8A1C-A494925729A0}"/>
              </a:ext>
            </a:extLst>
          </p:cNvPr>
          <p:cNvSpPr/>
          <p:nvPr/>
        </p:nvSpPr>
        <p:spPr>
          <a:xfrm>
            <a:off x="8146472" y="4570091"/>
            <a:ext cx="2290619" cy="11898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Could be an upstream issue and workaround may be available.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8DC59-46F3-C74D-B4E7-F81D138F74E0}"/>
              </a:ext>
            </a:extLst>
          </p:cNvPr>
          <p:cNvSpPr txBox="1"/>
          <p:nvPr/>
        </p:nvSpPr>
        <p:spPr>
          <a:xfrm>
            <a:off x="482067" y="1505528"/>
            <a:ext cx="40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Benefits of engaging the “community”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3CD137-007C-7B47-9CE1-49061FD94840}"/>
              </a:ext>
            </a:extLst>
          </p:cNvPr>
          <p:cNvGrpSpPr/>
          <p:nvPr/>
        </p:nvGrpSpPr>
        <p:grpSpPr>
          <a:xfrm>
            <a:off x="1832005" y="2901701"/>
            <a:ext cx="3804805" cy="2222099"/>
            <a:chOff x="1832005" y="2901701"/>
            <a:chExt cx="3804805" cy="222209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ACBC109-2840-084B-8734-0AA86A0E5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593" y="2901701"/>
              <a:ext cx="880730" cy="88073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CC0A179-4762-BD49-BCA5-A6CF0DFD7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32005" y="3613804"/>
              <a:ext cx="1061746" cy="106174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24403CB-61E1-E64B-988C-22E59F58C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72869" y="4318278"/>
              <a:ext cx="1868953" cy="805522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Bent Arrow 19">
              <a:extLst>
                <a:ext uri="{FF2B5EF4-FFF2-40B4-BE49-F238E27FC236}">
                  <a16:creationId xmlns:a16="http://schemas.microsoft.com/office/drawing/2014/main" id="{4DF9F566-21EB-704F-A985-F098EA4DAAE8}"/>
                </a:ext>
              </a:extLst>
            </p:cNvPr>
            <p:cNvSpPr/>
            <p:nvPr/>
          </p:nvSpPr>
          <p:spPr>
            <a:xfrm>
              <a:off x="2308005" y="3178394"/>
              <a:ext cx="1056013" cy="29149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Bent Arrow 20">
              <a:extLst>
                <a:ext uri="{FF2B5EF4-FFF2-40B4-BE49-F238E27FC236}">
                  <a16:creationId xmlns:a16="http://schemas.microsoft.com/office/drawing/2014/main" id="{3AC1C530-3A60-D948-87F4-252BB1217319}"/>
                </a:ext>
              </a:extLst>
            </p:cNvPr>
            <p:cNvSpPr/>
            <p:nvPr/>
          </p:nvSpPr>
          <p:spPr>
            <a:xfrm flipV="1">
              <a:off x="2308004" y="4761815"/>
              <a:ext cx="1056013" cy="29429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585BAD-19E4-FD49-8A62-A7F8EA5B735B}"/>
                </a:ext>
              </a:extLst>
            </p:cNvPr>
            <p:cNvSpPr/>
            <p:nvPr/>
          </p:nvSpPr>
          <p:spPr>
            <a:xfrm>
              <a:off x="3274881" y="3827635"/>
              <a:ext cx="23619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Quick Start 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54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23012"/>
            <a:ext cx="5783137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Issue Resolution Steps</a:t>
            </a:r>
            <a:endParaRPr lang="en-US" sz="14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343519" y="2410691"/>
            <a:ext cx="10176699" cy="37856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1.  Pre Stack Validation</a:t>
            </a:r>
          </a:p>
          <a:p>
            <a:r>
              <a:rPr lang="en-US" sz="1600" dirty="0"/>
              <a:t>             - Validate that customer is not hitting a resource limit</a:t>
            </a:r>
          </a:p>
          <a:p>
            <a:r>
              <a:rPr lang="en-US" sz="1600" dirty="0"/>
              <a:t>             	- VPC/Instance type etc.</a:t>
            </a:r>
          </a:p>
          <a:p>
            <a:r>
              <a:rPr lang="en-US" sz="1600" dirty="0"/>
              <a:t>	- Check for valid product licenses and or OS registration -&gt; Direct them to the vendor as needed.</a:t>
            </a:r>
          </a:p>
          <a:p>
            <a:r>
              <a:rPr lang="en-US" sz="1600" dirty="0"/>
              <a:t>	- If Marketplace AMI- make sure that subscription is active.</a:t>
            </a:r>
          </a:p>
          <a:p>
            <a:r>
              <a:rPr lang="en-US" sz="1600" dirty="0"/>
              <a:t> 	- Record and validate that stack inputs are valid –&gt; use input files so that troubleshooting steps are consistent</a:t>
            </a:r>
          </a:p>
          <a:p>
            <a:endParaRPr lang="en-US" sz="1600" dirty="0"/>
          </a:p>
          <a:p>
            <a:r>
              <a:rPr lang="en-US" sz="1600" dirty="0"/>
              <a:t>2.   Ensure that customer is not impacted by AWS Service bug/outage/degradation</a:t>
            </a:r>
          </a:p>
          <a:p>
            <a:r>
              <a:rPr lang="en-US" sz="1600" dirty="0"/>
              <a:t>	Launch Stack to recreate the potential issue using customer inputs (use TaskCat to aid in troubleshooting)</a:t>
            </a:r>
          </a:p>
          <a:p>
            <a:pPr lvl="2"/>
            <a:r>
              <a:rPr lang="en-US" sz="1600" dirty="0"/>
              <a:t>	If stack fails collect logs:</a:t>
            </a:r>
          </a:p>
          <a:p>
            <a:r>
              <a:rPr lang="en-US" sz="1600" dirty="0"/>
              <a:t>		        - cloud-</a:t>
            </a:r>
            <a:r>
              <a:rPr lang="en-US" sz="1600" dirty="0" err="1"/>
              <a:t>init</a:t>
            </a:r>
            <a:endParaRPr lang="en-US" sz="1600" dirty="0"/>
          </a:p>
          <a:p>
            <a:r>
              <a:rPr lang="en-US" sz="1600" dirty="0"/>
              <a:t>		        - </a:t>
            </a:r>
            <a:r>
              <a:rPr lang="en-US" sz="1600" dirty="0" err="1"/>
              <a:t>cfn-init</a:t>
            </a:r>
            <a:endParaRPr lang="en-US" sz="1600" dirty="0"/>
          </a:p>
          <a:p>
            <a:r>
              <a:rPr lang="en-US" sz="1600" dirty="0"/>
              <a:t>		        - application logs (if available)</a:t>
            </a:r>
          </a:p>
          <a:p>
            <a:r>
              <a:rPr lang="en-US" sz="1600" dirty="0"/>
              <a:t>	Note: If you can’t recreate the issue it will be difficult for us to act on it</a:t>
            </a:r>
          </a:p>
          <a:p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CF698F-E157-2E4E-B0B4-D9E8635C8298}"/>
              </a:ext>
            </a:extLst>
          </p:cNvPr>
          <p:cNvSpPr/>
          <p:nvPr/>
        </p:nvSpPr>
        <p:spPr>
          <a:xfrm>
            <a:off x="343520" y="1622188"/>
            <a:ext cx="10176699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Validate that the issue is not a </a:t>
            </a:r>
            <a:r>
              <a:rPr lang="en-US" dirty="0">
                <a:solidFill>
                  <a:srgbClr val="FF0000"/>
                </a:solidFill>
              </a:rPr>
              <a:t>false positive or end user error.</a:t>
            </a:r>
          </a:p>
        </p:txBody>
      </p:sp>
    </p:spTree>
    <p:extLst>
      <p:ext uri="{BB962C8B-B14F-4D97-AF65-F5344CB8AC3E}">
        <p14:creationId xmlns:p14="http://schemas.microsoft.com/office/powerpoint/2010/main" val="427182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4743"/>
            <a:ext cx="5783137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Issue Resolution Steps</a:t>
            </a:r>
            <a:endParaRPr lang="en-US" sz="1400" b="0" dirty="0">
              <a:latin typeface="Courier" pitchFamily="2" charset="0"/>
              <a:cs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DA432-CF5C-3E4A-87C2-887DB4DF08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8823" y="742198"/>
            <a:ext cx="1277030" cy="12770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6619D6-8C69-B940-9EA5-D85D3747BD0E}"/>
              </a:ext>
            </a:extLst>
          </p:cNvPr>
          <p:cNvSpPr/>
          <p:nvPr/>
        </p:nvSpPr>
        <p:spPr>
          <a:xfrm>
            <a:off x="639086" y="1346258"/>
            <a:ext cx="935466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Before escalating to the partner, Quick Start team will request the stack inputs and logs to replicate the issue.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F8DC59-46F3-C74D-B4E7-F81D138F74E0}"/>
              </a:ext>
            </a:extLst>
          </p:cNvPr>
          <p:cNvSpPr txBox="1"/>
          <p:nvPr/>
        </p:nvSpPr>
        <p:spPr>
          <a:xfrm>
            <a:off x="565195" y="992911"/>
            <a:ext cx="40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Escalating to the Partner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BCA08-279A-064F-B67C-56F12221A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84" y="2840029"/>
            <a:ext cx="4216099" cy="31620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8516C9-C26B-0744-9493-AB9E7D1E297C}"/>
              </a:ext>
            </a:extLst>
          </p:cNvPr>
          <p:cNvSpPr/>
          <p:nvPr/>
        </p:nvSpPr>
        <p:spPr>
          <a:xfrm>
            <a:off x="639085" y="2063932"/>
            <a:ext cx="8217747" cy="64633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Attach logs and json input file to the GitHub issue </a:t>
            </a:r>
          </a:p>
          <a:p>
            <a:r>
              <a:rPr lang="en-US" dirty="0"/>
              <a:t>(see using taskcat section for more info).</a:t>
            </a:r>
          </a:p>
        </p:txBody>
      </p:sp>
    </p:spTree>
    <p:extLst>
      <p:ext uri="{BB962C8B-B14F-4D97-AF65-F5344CB8AC3E}">
        <p14:creationId xmlns:p14="http://schemas.microsoft.com/office/powerpoint/2010/main" val="2491254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Bug Validation &amp; TaskCat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391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9854" y="81347"/>
            <a:ext cx="2142835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798944" y="1796213"/>
            <a:ext cx="700578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is a opensource tool written in Python. It is developed and maintained by the Quick Start community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94156-8EDC-5C4B-9D3B-40A17331FF2B}"/>
              </a:ext>
            </a:extLst>
          </p:cNvPr>
          <p:cNvSpPr/>
          <p:nvPr/>
        </p:nvSpPr>
        <p:spPr>
          <a:xfrm>
            <a:off x="646545" y="118386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is TaskCat 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F5342A-EAE3-0747-BCC0-17D3ED8B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509" y="868218"/>
            <a:ext cx="5320146" cy="53201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3A3BAB-9A15-1446-94AD-82C3B6F2EB88}"/>
              </a:ext>
            </a:extLst>
          </p:cNvPr>
          <p:cNvSpPr/>
          <p:nvPr/>
        </p:nvSpPr>
        <p:spPr>
          <a:xfrm>
            <a:off x="3189672" y="2444970"/>
            <a:ext cx="459970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TaskCat also powers the Quick Start CI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EF735D-004C-494F-BD26-3F125B18699D}"/>
              </a:ext>
            </a:extLst>
          </p:cNvPr>
          <p:cNvSpPr/>
          <p:nvPr/>
        </p:nvSpPr>
        <p:spPr>
          <a:xfrm>
            <a:off x="3205017" y="2821802"/>
            <a:ext cx="459970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Every change that is published to the master branch of a Quick Start runs through TaskCat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0F937-2F92-A345-9B77-D460365D8041}"/>
              </a:ext>
            </a:extLst>
          </p:cNvPr>
          <p:cNvSpPr/>
          <p:nvPr/>
        </p:nvSpPr>
        <p:spPr>
          <a:xfrm>
            <a:off x="646545" y="358355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What can TaskCat do?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17E03C-5148-AB42-AD8F-6006F3028C02}"/>
              </a:ext>
            </a:extLst>
          </p:cNvPr>
          <p:cNvSpPr/>
          <p:nvPr/>
        </p:nvSpPr>
        <p:spPr>
          <a:xfrm>
            <a:off x="1034473" y="4040257"/>
            <a:ext cx="677025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Stages code s3 for testing (1 or many regions)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input file to pass input parameters to stack 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Uses runtime-injection to dynamically generate stack 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Collect logs from the </a:t>
            </a:r>
            <a:r>
              <a:rPr lang="en-US" dirty="0" err="1"/>
              <a:t>cfn</a:t>
            </a:r>
            <a:r>
              <a:rPr lang="en-US" dirty="0"/>
              <a:t> stack (including nested stacks)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Cleans up stacks and staging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Generates test reports for every requested test region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9AF8E-59E2-D54C-BE3B-575608DCAE8C}"/>
              </a:ext>
            </a:extLst>
          </p:cNvPr>
          <p:cNvSpPr/>
          <p:nvPr/>
        </p:nvSpPr>
        <p:spPr>
          <a:xfrm>
            <a:off x="5227782" y="5794583"/>
            <a:ext cx="258461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/>
            <a:r>
              <a:rPr lang="en-US" dirty="0"/>
              <a:t>More details to come..</a:t>
            </a:r>
          </a:p>
        </p:txBody>
      </p:sp>
    </p:spTree>
    <p:extLst>
      <p:ext uri="{BB962C8B-B14F-4D97-AF65-F5344CB8AC3E}">
        <p14:creationId xmlns:p14="http://schemas.microsoft.com/office/powerpoint/2010/main" val="4065250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Consistency in troubleshooting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EEC214-1DDE-A745-AB80-190E50EF9573}"/>
              </a:ext>
            </a:extLst>
          </p:cNvPr>
          <p:cNvSpPr/>
          <p:nvPr/>
        </p:nvSpPr>
        <p:spPr>
          <a:xfrm>
            <a:off x="4535056" y="4059872"/>
            <a:ext cx="6095998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Partner/Users that are familiar with Quick Start may have knowledge of TaskCat and have input files ready.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AAB27-91FD-674B-A057-96C4968BA5DD}"/>
              </a:ext>
            </a:extLst>
          </p:cNvPr>
          <p:cNvSpPr/>
          <p:nvPr/>
        </p:nvSpPr>
        <p:spPr>
          <a:xfrm>
            <a:off x="888043" y="2397541"/>
            <a:ext cx="313093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Invalid user input can lead to elongated resolution time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576963-5FCD-454B-9CB9-B647AE729E3D}"/>
              </a:ext>
            </a:extLst>
          </p:cNvPr>
          <p:cNvSpPr/>
          <p:nvPr/>
        </p:nvSpPr>
        <p:spPr>
          <a:xfrm>
            <a:off x="4535055" y="2213212"/>
            <a:ext cx="6095999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proper discovery ensure that you are using </a:t>
            </a:r>
            <a:r>
              <a:rPr lang="en-US" b="1" dirty="0"/>
              <a:t>same inputs </a:t>
            </a:r>
            <a:r>
              <a:rPr lang="en-US" dirty="0"/>
              <a:t>as the customer.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3E580-3CF2-714F-A604-628D543939CF}"/>
              </a:ext>
            </a:extLst>
          </p:cNvPr>
          <p:cNvSpPr/>
          <p:nvPr/>
        </p:nvSpPr>
        <p:spPr>
          <a:xfrm>
            <a:off x="4535055" y="2859543"/>
            <a:ext cx="60960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TaskCat </a:t>
            </a:r>
            <a:r>
              <a:rPr lang="en-US" b="1" dirty="0"/>
              <a:t>input files </a:t>
            </a:r>
            <a:r>
              <a:rPr lang="en-US" dirty="0"/>
              <a:t>are a good way to achieve this </a:t>
            </a:r>
          </a:p>
          <a:p>
            <a:r>
              <a:rPr lang="en-US" dirty="0"/>
              <a:t>(allow for consistent stack creation during debugging)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Manually entering inputs into the console can lead to user induced error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D61546-4F32-C543-9A85-E598F4E8FFB9}"/>
              </a:ext>
            </a:extLst>
          </p:cNvPr>
          <p:cNvSpPr/>
          <p:nvPr/>
        </p:nvSpPr>
        <p:spPr>
          <a:xfrm>
            <a:off x="4535055" y="4706203"/>
            <a:ext cx="609600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/>
              <a:t>If they are not familiar with input files ask for a screenshot of parameters tab from  CloudFormation console.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F8F8D8-3214-E647-A84C-D7F0FC05C1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53" y="3248136"/>
            <a:ext cx="2269801" cy="22698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29C8B-2C68-934E-9DBB-ED41137AAE62}"/>
              </a:ext>
            </a:extLst>
          </p:cNvPr>
          <p:cNvSpPr txBox="1"/>
          <p:nvPr/>
        </p:nvSpPr>
        <p:spPr>
          <a:xfrm>
            <a:off x="1324315" y="4059872"/>
            <a:ext cx="1006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8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3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5494" y="28368"/>
            <a:ext cx="4414142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Runtime Injection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7" y="1252372"/>
            <a:ext cx="6642271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 </a:t>
            </a:r>
          </a:p>
          <a:p>
            <a:r>
              <a:rPr lang="en-US" dirty="0"/>
              <a:t>Note: you can json inputs directly with CloudFormation cli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257028" y="1252372"/>
            <a:ext cx="450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example here shows an input file for a stack that requires seven parameters: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342610" y="2202525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342610" y="2568051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342610" y="2937383"/>
            <a:ext cx="1702967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342609" y="3310520"/>
            <a:ext cx="1516762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342609" y="3683657"/>
            <a:ext cx="1828578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342609" y="4060599"/>
            <a:ext cx="1552284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342608" y="4437541"/>
            <a:ext cx="1070999" cy="369332"/>
          </a:xfrm>
          <a:prstGeom prst="rect">
            <a:avLst/>
          </a:prstGeom>
          <a:solidFill>
            <a:srgbClr val="09D258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257028" y="4827070"/>
            <a:ext cx="49498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</a:t>
            </a:r>
            <a:r>
              <a:rPr lang="en-US" dirty="0" err="1">
                <a:latin typeface="Roboto"/>
              </a:rPr>
              <a:t>ParameterValues</a:t>
            </a:r>
            <a:r>
              <a:rPr lang="en-US" dirty="0">
                <a:latin typeface="Roboto"/>
              </a:rPr>
              <a:t> in </a:t>
            </a:r>
            <a:r>
              <a:rPr lang="en-US" b="1" dirty="0">
                <a:solidFill>
                  <a:srgbClr val="09D258"/>
                </a:solidFill>
                <a:latin typeface="Roboto"/>
              </a:rPr>
              <a:t>green box </a:t>
            </a:r>
            <a:r>
              <a:rPr lang="en-US" dirty="0">
                <a:latin typeface="Roboto"/>
              </a:rPr>
              <a:t>will get evaluated by TaskCat and replaced before stack_create is called with environmentally specific (region) values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B3F554-4288-2841-82ED-A38D059E8130}"/>
              </a:ext>
            </a:extLst>
          </p:cNvPr>
          <p:cNvSpPr/>
          <p:nvPr/>
        </p:nvSpPr>
        <p:spPr>
          <a:xfrm>
            <a:off x="614757" y="859298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0A3413-025B-E94B-A056-9926492B9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5" y="2175702"/>
            <a:ext cx="6642273" cy="40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Runtime Injection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9C67E-5C98-824C-BD9D-C5B53B751327}"/>
              </a:ext>
            </a:extLst>
          </p:cNvPr>
          <p:cNvSpPr txBox="1"/>
          <p:nvPr/>
        </p:nvSpPr>
        <p:spPr>
          <a:xfrm>
            <a:off x="614758" y="1252372"/>
            <a:ext cx="6917080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Taskcat input file is a json object containing </a:t>
            </a:r>
          </a:p>
          <a:p>
            <a:r>
              <a:rPr lang="en-US" dirty="0"/>
              <a:t>Parameter Keys and Values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F62390-8112-4F4D-AB63-FC0247B76464}"/>
              </a:ext>
            </a:extLst>
          </p:cNvPr>
          <p:cNvSpPr/>
          <p:nvPr/>
        </p:nvSpPr>
        <p:spPr>
          <a:xfrm>
            <a:off x="7527636" y="1243520"/>
            <a:ext cx="42855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More info: </a:t>
            </a:r>
            <a:r>
              <a:rPr lang="en-US" dirty="0">
                <a:latin typeface="Roboto"/>
                <a:hlinkClick r:id="rId2"/>
              </a:rPr>
              <a:t>https://aws-quickstart.github.io/taskcat/#more-information-on-taskcat-runtime-injection</a:t>
            </a:r>
            <a:endParaRPr lang="en-US" dirty="0">
              <a:latin typeface="Roboto"/>
            </a:endParaRPr>
          </a:p>
          <a:p>
            <a:endParaRPr lang="en-US" dirty="0">
              <a:latin typeface="Roboto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B37499-D2F0-3740-BF6C-55C709CC9FB1}"/>
              </a:ext>
            </a:extLst>
          </p:cNvPr>
          <p:cNvSpPr/>
          <p:nvPr/>
        </p:nvSpPr>
        <p:spPr>
          <a:xfrm>
            <a:off x="7638174" y="2259212"/>
            <a:ext cx="8762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KeyPair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E182F8-ECF9-3447-83F0-FBC75EC65F15}"/>
              </a:ext>
            </a:extLst>
          </p:cNvPr>
          <p:cNvSpPr/>
          <p:nvPr/>
        </p:nvSpPr>
        <p:spPr>
          <a:xfrm>
            <a:off x="7638174" y="2624738"/>
            <a:ext cx="14143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InstanceType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F1948B-A85D-F142-9AA9-134A59493F11}"/>
              </a:ext>
            </a:extLst>
          </p:cNvPr>
          <p:cNvSpPr/>
          <p:nvPr/>
        </p:nvSpPr>
        <p:spPr>
          <a:xfrm>
            <a:off x="7638174" y="2994070"/>
            <a:ext cx="170296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AvailablityZones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1BA0-BA52-DE41-BA54-E533F6E1DA1B}"/>
              </a:ext>
            </a:extLst>
          </p:cNvPr>
          <p:cNvSpPr/>
          <p:nvPr/>
        </p:nvSpPr>
        <p:spPr>
          <a:xfrm>
            <a:off x="7638173" y="3367207"/>
            <a:ext cx="151676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RandomString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B040A9-C7EB-7A47-AC6F-DD92067E92A4}"/>
              </a:ext>
            </a:extLst>
          </p:cNvPr>
          <p:cNvSpPr/>
          <p:nvPr/>
        </p:nvSpPr>
        <p:spPr>
          <a:xfrm>
            <a:off x="7638173" y="3740344"/>
            <a:ext cx="182857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RandomNumbers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3B839-5EEA-2446-8F04-8CA728B85BC0}"/>
              </a:ext>
            </a:extLst>
          </p:cNvPr>
          <p:cNvSpPr/>
          <p:nvPr/>
        </p:nvSpPr>
        <p:spPr>
          <a:xfrm>
            <a:off x="7638173" y="4117286"/>
            <a:ext cx="1552284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GenerateUUID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36AC8-985A-E048-BB91-C5C683A77016}"/>
              </a:ext>
            </a:extLst>
          </p:cNvPr>
          <p:cNvSpPr/>
          <p:nvPr/>
        </p:nvSpPr>
        <p:spPr>
          <a:xfrm>
            <a:off x="7638172" y="4494228"/>
            <a:ext cx="1070999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Password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F06-1558-1B46-8CDB-49BAC5D03C79}"/>
              </a:ext>
            </a:extLst>
          </p:cNvPr>
          <p:cNvSpPr/>
          <p:nvPr/>
        </p:nvSpPr>
        <p:spPr>
          <a:xfrm>
            <a:off x="7527636" y="4878751"/>
            <a:ext cx="453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/>
              </a:rPr>
              <a:t>The </a:t>
            </a:r>
            <a:r>
              <a:rPr lang="en-US" dirty="0" err="1">
                <a:latin typeface="Roboto"/>
              </a:rPr>
              <a:t>ParameterValues</a:t>
            </a:r>
            <a:r>
              <a:rPr lang="en-US" dirty="0">
                <a:latin typeface="Roboto"/>
              </a:rPr>
              <a:t> in </a:t>
            </a:r>
            <a:r>
              <a:rPr lang="en-US" b="1" dirty="0">
                <a:solidFill>
                  <a:srgbClr val="0070C0"/>
                </a:solidFill>
                <a:latin typeface="Roboto"/>
              </a:rPr>
              <a:t>blue box </a:t>
            </a:r>
            <a:r>
              <a:rPr lang="en-US" dirty="0">
                <a:latin typeface="Roboto"/>
              </a:rPr>
              <a:t>are evaluated and replaced as requested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7AA0D-93B9-BC41-B151-0FEC1415E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6" y="1898703"/>
            <a:ext cx="6917081" cy="4201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4A8CC-A64A-454E-BDC3-5AB5D79367C4}"/>
              </a:ext>
            </a:extLst>
          </p:cNvPr>
          <p:cNvSpPr/>
          <p:nvPr/>
        </p:nvSpPr>
        <p:spPr>
          <a:xfrm>
            <a:off x="7527636" y="5509146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All Parameters that don’t have default values will </a:t>
            </a:r>
            <a:r>
              <a:rPr lang="en-US" b="1" dirty="0"/>
              <a:t>require</a:t>
            </a:r>
            <a:r>
              <a:rPr lang="en-US" dirty="0"/>
              <a:t> an entry in the input file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153BC5-A824-4243-8A4D-F9D0DFE0AB58}"/>
              </a:ext>
            </a:extLst>
          </p:cNvPr>
          <p:cNvSpPr/>
          <p:nvPr/>
        </p:nvSpPr>
        <p:spPr>
          <a:xfrm>
            <a:off x="614756" y="883040"/>
            <a:ext cx="396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TaskCat input file and runtime-injection</a:t>
            </a:r>
          </a:p>
        </p:txBody>
      </p:sp>
    </p:spTree>
    <p:extLst>
      <p:ext uri="{BB962C8B-B14F-4D97-AF65-F5344CB8AC3E}">
        <p14:creationId xmlns:p14="http://schemas.microsoft.com/office/powerpoint/2010/main" val="126274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Quick Start Concepts</a:t>
            </a:r>
            <a:endParaRPr lang="en-US" sz="2800" dirty="0">
              <a:latin typeface="Courie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8AB2B-96AE-CC48-9E2C-674CFBCF1B2B}"/>
              </a:ext>
            </a:extLst>
          </p:cNvPr>
          <p:cNvSpPr/>
          <p:nvPr/>
        </p:nvSpPr>
        <p:spPr>
          <a:xfrm>
            <a:off x="1413163" y="35467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Modularity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" pitchFamily="2" charset="0"/>
              </a:rPr>
              <a:t>Portability</a:t>
            </a:r>
          </a:p>
        </p:txBody>
      </p:sp>
    </p:spTree>
    <p:extLst>
      <p:ext uri="{BB962C8B-B14F-4D97-AF65-F5344CB8AC3E}">
        <p14:creationId xmlns:p14="http://schemas.microsoft.com/office/powerpoint/2010/main" val="87232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How to use TaskCat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72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config file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D07383-C84F-1F45-8F2D-B30FD4FF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01" y="1130887"/>
            <a:ext cx="8337550" cy="4697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710E2E-A01D-164C-AD85-6E6026597C18}"/>
              </a:ext>
            </a:extLst>
          </p:cNvPr>
          <p:cNvSpPr txBox="1"/>
          <p:nvPr/>
        </p:nvSpPr>
        <p:spPr>
          <a:xfrm>
            <a:off x="8728599" y="1751317"/>
            <a:ext cx="2987852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All Quick Starts have a TaskCat config file in the </a:t>
            </a:r>
            <a:r>
              <a:rPr lang="en-US" b="1" dirty="0"/>
              <a:t>ci</a:t>
            </a:r>
            <a:r>
              <a:rPr lang="en-US" dirty="0"/>
              <a:t> folder.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B35AD1-6EE4-3F49-B246-5C9E1E35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599" y="3479745"/>
            <a:ext cx="2987852" cy="181331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EAA81-E0F1-F14E-A5BD-A275EC5F55DF}"/>
              </a:ext>
            </a:extLst>
          </p:cNvPr>
          <p:cNvSpPr txBox="1"/>
          <p:nvPr/>
        </p:nvSpPr>
        <p:spPr>
          <a:xfrm>
            <a:off x="7894904" y="2925747"/>
            <a:ext cx="382154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Directory structure of a simple project</a:t>
            </a:r>
          </a:p>
        </p:txBody>
      </p:sp>
    </p:spTree>
    <p:extLst>
      <p:ext uri="{BB962C8B-B14F-4D97-AF65-F5344CB8AC3E}">
        <p14:creationId xmlns:p14="http://schemas.microsoft.com/office/powerpoint/2010/main" val="140719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Keep Current (Screen Shots) 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3A6BCC-0662-5D46-BA2B-AEE9C66D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01" y="1260195"/>
            <a:ext cx="7954648" cy="46510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5247C-D8F8-BE49-923A-BB5FC2B9C565}"/>
              </a:ext>
            </a:extLst>
          </p:cNvPr>
          <p:cNvSpPr txBox="1"/>
          <p:nvPr/>
        </p:nvSpPr>
        <p:spPr>
          <a:xfrm>
            <a:off x="7841671" y="2299855"/>
            <a:ext cx="3528291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Running TaskCat with no argument will print the help/usage menu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86AB2-D64C-9F48-9C77-564150B9C9E6}"/>
              </a:ext>
            </a:extLst>
          </p:cNvPr>
          <p:cNvSpPr/>
          <p:nvPr/>
        </p:nvSpPr>
        <p:spPr>
          <a:xfrm>
            <a:off x="7841671" y="3150887"/>
            <a:ext cx="352829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32333-FCF3-E34D-9D3E-2BBDE0827657}"/>
              </a:ext>
            </a:extLst>
          </p:cNvPr>
          <p:cNvSpPr txBox="1"/>
          <p:nvPr/>
        </p:nvSpPr>
        <p:spPr>
          <a:xfrm>
            <a:off x="7841671" y="4210458"/>
            <a:ext cx="3528291" cy="1200329"/>
          </a:xfrm>
          <a:prstGeom prst="rect">
            <a:avLst/>
          </a:prstGeom>
          <a:solidFill>
            <a:srgbClr val="FFFF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If there is a new version of TaskCat available additional messages will be displayed informing you on how to upgrade to the latest version!</a:t>
            </a:r>
          </a:p>
        </p:txBody>
      </p:sp>
    </p:spTree>
    <p:extLst>
      <p:ext uri="{BB962C8B-B14F-4D97-AF65-F5344CB8AC3E}">
        <p14:creationId xmlns:p14="http://schemas.microsoft.com/office/powerpoint/2010/main" val="3344163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Run (Screen Shots) 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7AAF6D-8A6C-B248-8EC5-BB340C6FCEB4}"/>
              </a:ext>
            </a:extLst>
          </p:cNvPr>
          <p:cNvSpPr/>
          <p:nvPr/>
        </p:nvSpPr>
        <p:spPr>
          <a:xfrm>
            <a:off x="701962" y="1506027"/>
            <a:ext cx="981010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# </a:t>
            </a:r>
            <a:r>
              <a:rPr lang="en-US" b="1" dirty="0">
                <a:latin typeface="Courier" pitchFamily="2" charset="0"/>
              </a:rPr>
              <a:t>taskcat -c sample-taskcat-project/ci/taskcat-autobucket.yml -p -m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AC071-8A96-6F44-949F-035B46A8CE9B}"/>
              </a:ext>
            </a:extLst>
          </p:cNvPr>
          <p:cNvSpPr txBox="1"/>
          <p:nvPr/>
        </p:nvSpPr>
        <p:spPr>
          <a:xfrm>
            <a:off x="701962" y="2487652"/>
            <a:ext cx="4553529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-m use multiple threads when uploading to s3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62C1B5-18B2-1B4D-B8BB-9AF83F6E5296}"/>
              </a:ext>
            </a:extLst>
          </p:cNvPr>
          <p:cNvSpPr/>
          <p:nvPr/>
        </p:nvSpPr>
        <p:spPr>
          <a:xfrm>
            <a:off x="701963" y="2090161"/>
            <a:ext cx="4045531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-p make the autogenerated bucket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701962" y="1106559"/>
            <a:ext cx="32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Command to start a TaskCat run: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5CC22DA-A3B7-5645-8B9C-9A807550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3071786"/>
            <a:ext cx="9787942" cy="222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28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Run (Screen Shots) 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84778" y="946221"/>
            <a:ext cx="5367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Validate template syntax using CloudFormation API and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7B866F-2928-6445-B5AB-EE709909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7" y="1363522"/>
            <a:ext cx="8061507" cy="47786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745A00-8CAD-324A-8C75-616E0DEA0F38}"/>
              </a:ext>
            </a:extLst>
          </p:cNvPr>
          <p:cNvSpPr txBox="1"/>
          <p:nvPr/>
        </p:nvSpPr>
        <p:spPr>
          <a:xfrm>
            <a:off x="7804728" y="1902691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Validates template Syntax via CFN API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7CD6B-ED99-7544-8214-096428BF2ACE}"/>
              </a:ext>
            </a:extLst>
          </p:cNvPr>
          <p:cNvSpPr txBox="1"/>
          <p:nvPr/>
        </p:nvSpPr>
        <p:spPr>
          <a:xfrm>
            <a:off x="7804728" y="4156365"/>
            <a:ext cx="376843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Preparing launch of senario1</a:t>
            </a:r>
          </a:p>
        </p:txBody>
      </p:sp>
    </p:spTree>
    <p:extLst>
      <p:ext uri="{BB962C8B-B14F-4D97-AF65-F5344CB8AC3E}">
        <p14:creationId xmlns:p14="http://schemas.microsoft.com/office/powerpoint/2010/main" val="4265734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TaskCat Run (Screen Shots) </a:t>
            </a:r>
            <a:endParaRPr lang="en-US" sz="14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30513" y="1026518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inputs per scenario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A4B679-9E78-D64B-8CCA-47B6020C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02" y="1660813"/>
            <a:ext cx="40513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56FDF-7ADE-1E44-A90D-F3C6A89E8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3" y="1660813"/>
            <a:ext cx="3797300" cy="4330700"/>
          </a:xfrm>
          <a:prstGeom prst="rect">
            <a:avLst/>
          </a:prstGeom>
        </p:spPr>
      </p:pic>
      <p:sp>
        <p:nvSpPr>
          <p:cNvPr id="6" name="Striped Right Arrow 5">
            <a:extLst>
              <a:ext uri="{FF2B5EF4-FFF2-40B4-BE49-F238E27FC236}">
                <a16:creationId xmlns:a16="http://schemas.microsoft.com/office/drawing/2014/main" id="{FDBAEE6B-3F11-9141-95AE-3CD300A84944}"/>
              </a:ext>
            </a:extLst>
          </p:cNvPr>
          <p:cNvSpPr/>
          <p:nvPr/>
        </p:nvSpPr>
        <p:spPr>
          <a:xfrm>
            <a:off x="4526679" y="3177309"/>
            <a:ext cx="562557" cy="729673"/>
          </a:xfrm>
          <a:prstGeom prst="strip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AD0196-9E13-8A48-BE87-50882DC51305}"/>
              </a:ext>
            </a:extLst>
          </p:cNvPr>
          <p:cNvSpPr txBox="1"/>
          <p:nvPr/>
        </p:nvSpPr>
        <p:spPr>
          <a:xfrm>
            <a:off x="9449945" y="1660813"/>
            <a:ext cx="249267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Input file (left)</a:t>
            </a:r>
          </a:p>
          <a:p>
            <a:r>
              <a:rPr lang="en-US" dirty="0"/>
              <a:t>Evaluated values (right)</a:t>
            </a:r>
          </a:p>
        </p:txBody>
      </p:sp>
    </p:spTree>
    <p:extLst>
      <p:ext uri="{BB962C8B-B14F-4D97-AF65-F5344CB8AC3E}">
        <p14:creationId xmlns:p14="http://schemas.microsoft.com/office/powerpoint/2010/main" val="288321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36" y="28368"/>
            <a:ext cx="9144000" cy="1102519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>
                <a:latin typeface="Courier" pitchFamily="2" charset="0"/>
                <a:cs typeface="Helvetica Neue"/>
              </a:rPr>
              <a:t>TaskCat Run (Screen Shots) </a:t>
            </a:r>
            <a:endParaRPr lang="en-US" sz="12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F99EC5-F988-7B44-8EE4-744EE26E0094}"/>
              </a:ext>
            </a:extLst>
          </p:cNvPr>
          <p:cNvSpPr txBox="1"/>
          <p:nvPr/>
        </p:nvSpPr>
        <p:spPr>
          <a:xfrm>
            <a:off x="576695" y="1556444"/>
            <a:ext cx="305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TaskCat execution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9C7FAB-66C8-7F4C-88A3-A4C0CBB3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9" y="1925776"/>
            <a:ext cx="8794296" cy="27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9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EDEE-F870-D641-AA2B-CD2866760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527"/>
            <a:ext cx="10515600" cy="219688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lvl="2"/>
            <a:endParaRPr lang="en-US" sz="1800" dirty="0"/>
          </a:p>
          <a:p>
            <a:pPr lvl="2"/>
            <a:r>
              <a:rPr lang="en-US" sz="1800" dirty="0"/>
              <a:t>Option1: pip3 install on Linux Workstation or Mac (Add python bin </a:t>
            </a:r>
            <a:r>
              <a:rPr lang="en-US" sz="1800" dirty="0" err="1"/>
              <a:t>dir</a:t>
            </a:r>
            <a:r>
              <a:rPr lang="en-US" sz="1800" dirty="0"/>
              <a:t> to your path)</a:t>
            </a:r>
          </a:p>
          <a:p>
            <a:pPr lvl="2"/>
            <a:r>
              <a:rPr lang="en-US" sz="1800" dirty="0"/>
              <a:t>Option2 : Install via docker </a:t>
            </a:r>
          </a:p>
          <a:p>
            <a:pPr lvl="2"/>
            <a:r>
              <a:rPr lang="en-US" sz="1800" dirty="0"/>
              <a:t>Option3 : Launch ec2 instance via CloudFormation</a:t>
            </a:r>
          </a:p>
          <a:p>
            <a:pPr marL="914400" lvl="2" indent="0">
              <a:buNone/>
            </a:pPr>
            <a:endParaRPr lang="en-US" sz="1800" dirty="0"/>
          </a:p>
          <a:p>
            <a:pPr marL="914400" lvl="2" indent="0">
              <a:buNone/>
            </a:pPr>
            <a:r>
              <a:rPr lang="en-US" sz="1800" dirty="0"/>
              <a:t>Option3 is recommended for users that do not have docker experience </a:t>
            </a:r>
          </a:p>
          <a:p>
            <a:pPr marL="914400" lvl="2" indent="0">
              <a:buNone/>
            </a:pPr>
            <a:r>
              <a:rPr lang="en-US" sz="1800" dirty="0"/>
              <a:t>                or do not have an OSX or Linux workstation available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C3044D-98F6-B743-807D-4B8EF3F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  <a:cs typeface="Helvetica Neue"/>
              </a:rPr>
              <a:t>Installing TaskCat (Mini Lab)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A59060-8652-8D42-BA55-B9DA4CFD441D}"/>
              </a:ext>
            </a:extLst>
          </p:cNvPr>
          <p:cNvSpPr/>
          <p:nvPr/>
        </p:nvSpPr>
        <p:spPr>
          <a:xfrm>
            <a:off x="838199" y="4769265"/>
            <a:ext cx="10515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More info at </a:t>
            </a:r>
            <a:r>
              <a:rPr lang="en-US" dirty="0">
                <a:hlinkClick r:id="rId2"/>
              </a:rPr>
              <a:t>http://taskcat.io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90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3038" y="417475"/>
            <a:ext cx="9144000" cy="1102519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0" dirty="0">
                <a:latin typeface="Helvetica Neue"/>
                <a:cs typeface="Helvetica Neue"/>
              </a:rPr>
              <a:t>Installing taskcat</a:t>
            </a:r>
            <a:endParaRPr lang="en-US" sz="16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118AA4-446D-3549-9DC6-964642E20683}"/>
              </a:ext>
            </a:extLst>
          </p:cNvPr>
          <p:cNvSpPr txBox="1"/>
          <p:nvPr/>
        </p:nvSpPr>
        <p:spPr>
          <a:xfrm>
            <a:off x="885217" y="1857884"/>
            <a:ext cx="67801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Install taskcat using pip</a:t>
            </a:r>
          </a:p>
          <a:p>
            <a:r>
              <a:rPr lang="en-US" dirty="0"/>
              <a:t>- Add python bin to you taskcat environment</a:t>
            </a:r>
          </a:p>
          <a:p>
            <a:r>
              <a:rPr lang="en-US" dirty="0"/>
              <a:t>   Example MacOS  = (Linux distros see here)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taskcat requires python3</a:t>
            </a:r>
          </a:p>
          <a:p>
            <a:r>
              <a:rPr lang="en-US" dirty="0"/>
              <a:t>Note: your python version may be python 2.7</a:t>
            </a:r>
          </a:p>
          <a:p>
            <a:r>
              <a:rPr lang="en-US" dirty="0"/>
              <a:t>Check your python version</a:t>
            </a:r>
          </a:p>
          <a:p>
            <a:r>
              <a:rPr lang="en-US" dirty="0"/>
              <a:t>– python –V</a:t>
            </a:r>
          </a:p>
          <a:p>
            <a:r>
              <a:rPr lang="en-US" dirty="0"/>
              <a:t>    if you are using python3 the output should reflect </a:t>
            </a:r>
            <a:r>
              <a:rPr lang="en-US" b="1" dirty="0"/>
              <a:t>Python 3.6.5</a:t>
            </a:r>
          </a:p>
          <a:p>
            <a:pPr marL="285750" indent="-285750">
              <a:buFontTx/>
              <a:buChar char="-"/>
            </a:pPr>
            <a:r>
              <a:rPr lang="en-US" dirty="0"/>
              <a:t>Install using pip3 install taskcat –user</a:t>
            </a:r>
          </a:p>
          <a:p>
            <a:r>
              <a:rPr lang="en-US" dirty="0"/>
              <a:t>Note: note –user will install taskcat executables in your home directory </a:t>
            </a:r>
          </a:p>
          <a:p>
            <a:r>
              <a:rPr lang="en-US" dirty="0"/>
              <a:t>Add Python bin to your path</a:t>
            </a:r>
          </a:p>
          <a:p>
            <a:r>
              <a:rPr lang="en-US" dirty="0"/>
              <a:t>export PATH=$PATH:~/Library/Python/3.6/bin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73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433" y="227357"/>
            <a:ext cx="4905059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dirty="0">
                <a:latin typeface="Courier" pitchFamily="2" charset="0"/>
              </a:rPr>
              <a:t>What are Quick Starts?</a:t>
            </a:r>
            <a:endParaRPr lang="en-US" sz="28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7AB8D3-114B-504D-9843-CC2ACB3B31AB}"/>
              </a:ext>
            </a:extLst>
          </p:cNvPr>
          <p:cNvSpPr/>
          <p:nvPr/>
        </p:nvSpPr>
        <p:spPr>
          <a:xfrm>
            <a:off x="1824226" y="5194440"/>
            <a:ext cx="506972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More info: </a:t>
            </a:r>
            <a:r>
              <a:rPr lang="en-US" dirty="0">
                <a:hlinkClick r:id="rId2"/>
              </a:rPr>
              <a:t>https://aws.amazon.com/quickstart/faq/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FBDEF84-B3EC-A049-8544-25224D1753BB}"/>
              </a:ext>
            </a:extLst>
          </p:cNvPr>
          <p:cNvSpPr/>
          <p:nvPr/>
        </p:nvSpPr>
        <p:spPr>
          <a:xfrm>
            <a:off x="797947" y="1958048"/>
            <a:ext cx="6096000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Quick Starts are </a:t>
            </a:r>
            <a:r>
              <a:rPr lang="en-US" dirty="0">
                <a:solidFill>
                  <a:srgbClr val="002060"/>
                </a:solidFill>
                <a:latin typeface="AmazonEmber" panose="020B0603020204020204" pitchFamily="34" charset="0"/>
              </a:rPr>
              <a:t>automated reference deployments </a:t>
            </a:r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for key workloads on the AWS Cloud. </a:t>
            </a:r>
          </a:p>
          <a:p>
            <a:endParaRPr lang="en-US" dirty="0">
              <a:solidFill>
                <a:schemeClr val="bg1"/>
              </a:solidFill>
              <a:latin typeface="AmazonEmber" panose="020B0603020204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mazonEmber" panose="020B0603020204020204" pitchFamily="34" charset="0"/>
              </a:rPr>
              <a:t>Each Quick Start launches, configures, and runs the AWS compute, network, storage, and other services required to deploy a specific workload on AWS, using AWS best practices for security and availability.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F0228C8-4D38-E24A-AE8B-936192F6B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433" y="1265919"/>
            <a:ext cx="5798761" cy="37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6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ourier" pitchFamily="2" charset="0"/>
                <a:cs typeface="Helvetica Neue"/>
              </a:rPr>
              <a:t>Quick Start Concepts</a:t>
            </a:r>
            <a:endParaRPr lang="en-US" sz="2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78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800" dirty="0">
                <a:solidFill>
                  <a:srgbClr val="000000"/>
                </a:solidFill>
                <a:latin typeface="Courier" pitchFamily="2" charset="0"/>
              </a:rPr>
              <a:t>Modularity</a:t>
            </a:r>
            <a:endParaRPr lang="en-US" sz="24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995835-7ECB-BA4C-B9E2-80C584C25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0655" y="1911581"/>
            <a:ext cx="5237018" cy="321247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-228528" rIns="91440" bIns="57132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The master template deploys one or more nested stacks, depending on the Quick Start.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One or more of those nested stacks will deploy the actual workload of the Quick Start, while the others will be referenced as submodules (inside the /submodules/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quickstart-repo-name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folder for each referenced Quick Start in Git at a particular commit level).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Lucida Sans Unicode" panose="020B0602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This ensures that </a:t>
            </a:r>
            <a:r>
              <a:rPr lang="en-US" altLang="en-US" sz="1600" dirty="0">
                <a:solidFill>
                  <a:schemeClr val="bg1"/>
                </a:solidFill>
                <a:latin typeface="Lucida Sans Unicode" panose="020B0602030504020204" pitchFamily="34" charset="0"/>
              </a:rPr>
              <a:t>the reference 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ucida Sans Unicode" panose="020B0602030504020204" pitchFamily="34" charset="0"/>
              </a:rPr>
              <a:t> repeatable and does not change unexpectedly. </a:t>
            </a:r>
            <a:endParaRPr kumimoji="0" lang="en-US" altLang="en-US" sz="94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ucida Sans Unicode" panose="020B0602030504020204" pitchFamily="34" charset="0"/>
            </a:endParaRPr>
          </a:p>
        </p:txBody>
      </p:sp>
      <p:pic>
        <p:nvPicPr>
          <p:cNvPr id="2050" name="Picture 2" descr="Modular infrastructure for Quick Start templates">
            <a:extLst>
              <a:ext uri="{FF2B5EF4-FFF2-40B4-BE49-F238E27FC236}">
                <a16:creationId xmlns:a16="http://schemas.microsoft.com/office/drawing/2014/main" id="{DEF95283-312B-1F4D-B859-C5544FB71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074" y="811017"/>
            <a:ext cx="5608507" cy="517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48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38" y="227357"/>
            <a:ext cx="4518454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altLang="en-US" sz="2800" dirty="0">
                <a:solidFill>
                  <a:srgbClr val="000000"/>
                </a:solidFill>
                <a:latin typeface="Courier" pitchFamily="2" charset="0"/>
              </a:rPr>
              <a:t>Portability</a:t>
            </a:r>
            <a:endParaRPr lang="en-US" sz="280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87CBC-0BFF-DC41-B148-CDCA9900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7" y="1684482"/>
            <a:ext cx="11100409" cy="318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FB71-B862-9C44-A0CB-57BB9A78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618" y="2577360"/>
            <a:ext cx="10515600" cy="96940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urier" pitchFamily="2" charset="0"/>
                <a:cs typeface="Helvetica Neue"/>
              </a:rPr>
              <a:t>How are Quick Starts Maintained?</a:t>
            </a:r>
            <a:endParaRPr lang="en-US" sz="3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3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5759BB-D52B-7441-83AB-750CDB4E5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0" y="227357"/>
            <a:ext cx="5085492" cy="58366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100" b="0" dirty="0">
                <a:latin typeface="Courier" pitchFamily="2" charset="0"/>
                <a:cs typeface="Helvetica Neue"/>
              </a:rPr>
              <a:t>Maintenance</a:t>
            </a:r>
            <a:r>
              <a:rPr lang="en-US" sz="3200" b="0" dirty="0">
                <a:latin typeface="Courier" pitchFamily="2" charset="0"/>
                <a:cs typeface="Helvetica Neue"/>
              </a:rPr>
              <a:t> Structure</a:t>
            </a:r>
            <a:endParaRPr lang="en-US" sz="1600" b="0" dirty="0">
              <a:latin typeface="Courier" pitchFamily="2" charset="0"/>
              <a:cs typeface="Helvetica Neue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ACDBC5B-891B-474C-9FF5-AC7659CBD4FF}"/>
              </a:ext>
            </a:extLst>
          </p:cNvPr>
          <p:cNvSpPr txBox="1">
            <a:spLocks/>
          </p:cNvSpPr>
          <p:nvPr/>
        </p:nvSpPr>
        <p:spPr>
          <a:xfrm>
            <a:off x="0" y="2027046"/>
            <a:ext cx="12192000" cy="1971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pPr lvl="1"/>
            <a:endParaRPr lang="en-US" sz="1100" b="0" dirty="0">
              <a:solidFill>
                <a:schemeClr val="bg1">
                  <a:lumMod val="6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80C830-2D3E-1243-847B-211F7EBD026E}"/>
              </a:ext>
            </a:extLst>
          </p:cNvPr>
          <p:cNvGrpSpPr/>
          <p:nvPr/>
        </p:nvGrpSpPr>
        <p:grpSpPr>
          <a:xfrm>
            <a:off x="1432386" y="1068700"/>
            <a:ext cx="8746656" cy="4730922"/>
            <a:chOff x="527222" y="1040991"/>
            <a:chExt cx="8746656" cy="47309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F61B7CA-5FAF-AC47-B486-8B4699114C41}"/>
                </a:ext>
              </a:extLst>
            </p:cNvPr>
            <p:cNvSpPr/>
            <p:nvPr/>
          </p:nvSpPr>
          <p:spPr>
            <a:xfrm>
              <a:off x="527222" y="1040991"/>
              <a:ext cx="8743171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All Quick Starts are opensource projects that are maintained by the Quick Start Community (AWS/Partner/End User) 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42BD352-28D9-3D45-9956-8AD5070B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2568906"/>
              <a:ext cx="990665" cy="99066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69165-FFA8-DC41-976E-A0142DB7F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438" y="3118260"/>
              <a:ext cx="1968000" cy="1968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514F61-6CE7-F74F-AAA8-F0DECE3E0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4414" y="4699188"/>
              <a:ext cx="2230956" cy="96154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E8C3B1B8-8D75-AB42-99FC-6D3E8510972B}"/>
                </a:ext>
              </a:extLst>
            </p:cNvPr>
            <p:cNvSpPr/>
            <p:nvPr/>
          </p:nvSpPr>
          <p:spPr>
            <a:xfrm>
              <a:off x="1567069" y="2400880"/>
              <a:ext cx="1840941" cy="54030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ent Arrow 30">
              <a:extLst>
                <a:ext uri="{FF2B5EF4-FFF2-40B4-BE49-F238E27FC236}">
                  <a16:creationId xmlns:a16="http://schemas.microsoft.com/office/drawing/2014/main" id="{BA666C0C-F0D3-3D43-AB1F-015378DB6454}"/>
                </a:ext>
              </a:extLst>
            </p:cNvPr>
            <p:cNvSpPr/>
            <p:nvPr/>
          </p:nvSpPr>
          <p:spPr>
            <a:xfrm flipV="1">
              <a:off x="1546556" y="5185490"/>
              <a:ext cx="1840941" cy="54549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2A960D-D855-AE48-9D3D-29B34DFFE228}"/>
                </a:ext>
              </a:extLst>
            </p:cNvPr>
            <p:cNvSpPr/>
            <p:nvPr/>
          </p:nvSpPr>
          <p:spPr>
            <a:xfrm>
              <a:off x="2352315" y="3864080"/>
              <a:ext cx="39892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accent1"/>
                  </a:solidFill>
                </a:rPr>
                <a:t>Quick Start Community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64B29D9-3831-394F-8684-0B6EBCDF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8878" y="4188912"/>
              <a:ext cx="1905000" cy="762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0571A7B-D83E-7642-A092-351B2DAEF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5393" y="3367583"/>
              <a:ext cx="1905000" cy="7620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E5BB7FA-6361-C843-85D4-B9719C3C4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42623" y="2697477"/>
              <a:ext cx="1905000" cy="7620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4704DCB-43E3-D845-96A0-EAC8D1E4C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65393" y="1977861"/>
              <a:ext cx="1905000" cy="762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258EF26-4C61-5B45-A866-93CDC7F8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2623" y="4981081"/>
              <a:ext cx="1905000" cy="762000"/>
            </a:xfrm>
            <a:prstGeom prst="rect">
              <a:avLst/>
            </a:prstGeom>
          </p:spPr>
        </p:pic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12599D41-8297-B243-A1DB-251A4E836CAA}"/>
                </a:ext>
              </a:extLst>
            </p:cNvPr>
            <p:cNvSpPr/>
            <p:nvPr/>
          </p:nvSpPr>
          <p:spPr>
            <a:xfrm>
              <a:off x="6579063" y="2273564"/>
              <a:ext cx="591245" cy="3498349"/>
            </a:xfrm>
            <a:prstGeom prst="leftBrace">
              <a:avLst>
                <a:gd name="adj1" fmla="val 8333"/>
                <a:gd name="adj2" fmla="val 8956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3CB2B56-403B-EE4B-A08F-27192DF8B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3326" y="2583144"/>
              <a:ext cx="990665" cy="990665"/>
            </a:xfrm>
            <a:prstGeom prst="rect">
              <a:avLst/>
            </a:prstGeom>
            <a:noFill/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4C6D96-C787-614F-A938-62C7C00EE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6114" y="3078476"/>
              <a:ext cx="534764" cy="2835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56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6ED06D5-5B46-8941-B56C-B88307E25237}"/>
              </a:ext>
            </a:extLst>
          </p:cNvPr>
          <p:cNvSpPr/>
          <p:nvPr/>
        </p:nvSpPr>
        <p:spPr>
          <a:xfrm>
            <a:off x="493657" y="4323709"/>
            <a:ext cx="11462327" cy="18590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50F8224-92B2-1C43-87F1-90FF73BC1190}"/>
              </a:ext>
            </a:extLst>
          </p:cNvPr>
          <p:cNvSpPr/>
          <p:nvPr/>
        </p:nvSpPr>
        <p:spPr>
          <a:xfrm>
            <a:off x="493657" y="1514489"/>
            <a:ext cx="11462327" cy="2585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93885CD-3083-094F-8E39-3D677AE64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3541" y="382811"/>
            <a:ext cx="7329928" cy="583660"/>
          </a:xfrm>
        </p:spPr>
        <p:txBody>
          <a:bodyPr anchor="ctr">
            <a:normAutofit/>
          </a:bodyPr>
          <a:lstStyle/>
          <a:p>
            <a:pPr algn="r"/>
            <a:r>
              <a:rPr lang="en-US" sz="2800" b="0" dirty="0">
                <a:latin typeface="Courier" pitchFamily="2" charset="0"/>
                <a:cs typeface="Helvetica Neue"/>
              </a:rPr>
              <a:t>Quick Start automated</a:t>
            </a:r>
            <a:r>
              <a:rPr lang="en-US" sz="2800" dirty="0">
                <a:latin typeface="Courier" pitchFamily="2" charset="0"/>
                <a:cs typeface="Helvetica Neue"/>
              </a:rPr>
              <a:t> workflow</a:t>
            </a:r>
            <a:endParaRPr lang="en-US" sz="2800" b="0" dirty="0">
              <a:latin typeface="Courier" pitchFamily="2" charset="0"/>
              <a:cs typeface="Helvetica Neue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B6BFDF1-591E-CF45-A23D-4BC071725247}"/>
              </a:ext>
            </a:extLst>
          </p:cNvPr>
          <p:cNvSpPr/>
          <p:nvPr/>
        </p:nvSpPr>
        <p:spPr>
          <a:xfrm>
            <a:off x="724775" y="1315124"/>
            <a:ext cx="8743171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All changes to Quick Starts are validated by our CI/CD System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A6E3C20-91E7-8247-A1EF-F99A831C84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976" y="4793487"/>
            <a:ext cx="920136" cy="89153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F1CE598-894A-1348-B585-57EB7C5DBD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2162" y="4629261"/>
            <a:ext cx="2526009" cy="126300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7FBE8DE-B1B1-8E41-AAA6-25F289CF2D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280" y="4589304"/>
            <a:ext cx="386270" cy="38627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93652A6-A6F4-BE4D-B9B2-1F60F1421FF2}"/>
              </a:ext>
            </a:extLst>
          </p:cNvPr>
          <p:cNvSpPr/>
          <p:nvPr/>
        </p:nvSpPr>
        <p:spPr>
          <a:xfrm>
            <a:off x="3246379" y="5653010"/>
            <a:ext cx="15897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s3://aws-quickstart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E1C9D69-EBB3-6E41-8E5B-CB112ED211E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6688" y="2528567"/>
            <a:ext cx="949235" cy="949235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B7194A4-C2B2-3341-9E1A-90BF23D6844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840" y="2492324"/>
            <a:ext cx="703426" cy="70342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0712F407-D4C9-6D4E-8BD2-780E12B4AA14}"/>
              </a:ext>
            </a:extLst>
          </p:cNvPr>
          <p:cNvSpPr/>
          <p:nvPr/>
        </p:nvSpPr>
        <p:spPr>
          <a:xfrm>
            <a:off x="2579696" y="3193248"/>
            <a:ext cx="866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/>
              <a:t>develop</a:t>
            </a:r>
            <a:endParaRPr lang="en-US" i="1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227679A-36C9-4D48-9B6D-394B963B3754}"/>
              </a:ext>
            </a:extLst>
          </p:cNvPr>
          <p:cNvSpPr/>
          <p:nvPr/>
        </p:nvSpPr>
        <p:spPr>
          <a:xfrm>
            <a:off x="724776" y="2222071"/>
            <a:ext cx="1676680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pull request 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475AFF0-E429-D74B-9BD9-A28615655FA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709" y="2252199"/>
            <a:ext cx="288975" cy="3853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6519E5FF-E7FC-C24E-853D-BBB9F54CFEE4}"/>
              </a:ext>
            </a:extLst>
          </p:cNvPr>
          <p:cNvSpPr/>
          <p:nvPr/>
        </p:nvSpPr>
        <p:spPr>
          <a:xfrm>
            <a:off x="724775" y="3149474"/>
            <a:ext cx="1676681" cy="4481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git commit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2EC38E18-5895-5B44-9D31-2885BB12754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37" y="3159238"/>
            <a:ext cx="415639" cy="415639"/>
          </a:xfrm>
          <a:prstGeom prst="rect">
            <a:avLst/>
          </a:prstGeom>
        </p:spPr>
      </p:pic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5B74BC1-7EB1-3F43-9FC9-D4870D6173FA}"/>
              </a:ext>
            </a:extLst>
          </p:cNvPr>
          <p:cNvCxnSpPr>
            <a:cxnSpLocks/>
            <a:stCxn id="87" idx="3"/>
            <a:endCxn id="85" idx="1"/>
          </p:cNvCxnSpPr>
          <p:nvPr/>
        </p:nvCxnSpPr>
        <p:spPr>
          <a:xfrm>
            <a:off x="2401456" y="2446153"/>
            <a:ext cx="263384" cy="397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D8F1C32-F6F7-9548-80CC-02424EA8222A}"/>
              </a:ext>
            </a:extLst>
          </p:cNvPr>
          <p:cNvCxnSpPr>
            <a:cxnSpLocks/>
            <a:stCxn id="89" idx="3"/>
            <a:endCxn id="85" idx="1"/>
          </p:cNvCxnSpPr>
          <p:nvPr/>
        </p:nvCxnSpPr>
        <p:spPr>
          <a:xfrm flipV="1">
            <a:off x="2401456" y="2844037"/>
            <a:ext cx="263384" cy="52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2D41BA7-3EF4-DA46-93D3-1A5F8449E9BD}"/>
              </a:ext>
            </a:extLst>
          </p:cNvPr>
          <p:cNvSpPr/>
          <p:nvPr/>
        </p:nvSpPr>
        <p:spPr>
          <a:xfrm>
            <a:off x="608921" y="3613586"/>
            <a:ext cx="398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Changes Enter the code base via the </a:t>
            </a:r>
            <a:r>
              <a:rPr lang="en-US" sz="1400" b="1" i="1" dirty="0">
                <a:solidFill>
                  <a:schemeClr val="bg1">
                    <a:lumMod val="65000"/>
                  </a:schemeClr>
                </a:solidFill>
              </a:rPr>
              <a:t>develop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 branch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11651B2-5DA3-4343-B12A-378687B62EFC}"/>
              </a:ext>
            </a:extLst>
          </p:cNvPr>
          <p:cNvGrpSpPr/>
          <p:nvPr/>
        </p:nvGrpSpPr>
        <p:grpSpPr>
          <a:xfrm>
            <a:off x="4668226" y="2194113"/>
            <a:ext cx="2229314" cy="1345437"/>
            <a:chOff x="4668226" y="2194113"/>
            <a:chExt cx="2229314" cy="1345437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699D463-9E6D-BB44-82A9-AF2050860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8226" y="2325088"/>
              <a:ext cx="1192066" cy="1192066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BDCEEAB-973B-5B4B-BE75-E9449AC9A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2103" y="2194113"/>
              <a:ext cx="1345437" cy="1345437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71CD62C-00BB-3146-8BD2-4D3FE065B529}"/>
                </a:ext>
              </a:extLst>
            </p:cNvPr>
            <p:cNvSpPr txBox="1"/>
            <p:nvPr/>
          </p:nvSpPr>
          <p:spPr>
            <a:xfrm>
              <a:off x="5558609" y="253507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+</a:t>
              </a:r>
              <a:endParaRPr lang="en-US" b="1" dirty="0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7C19052-BD2A-4E49-912D-AA6D01EF0E88}"/>
              </a:ext>
            </a:extLst>
          </p:cNvPr>
          <p:cNvSpPr/>
          <p:nvPr/>
        </p:nvSpPr>
        <p:spPr>
          <a:xfrm>
            <a:off x="5065448" y="3604862"/>
            <a:ext cx="11696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Quick Start CI</a:t>
            </a:r>
            <a:endParaRPr lang="en-US" sz="1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CCDA321-35E0-044C-AB52-15BA01EA38CC}"/>
              </a:ext>
            </a:extLst>
          </p:cNvPr>
          <p:cNvSpPr txBox="1"/>
          <p:nvPr/>
        </p:nvSpPr>
        <p:spPr>
          <a:xfrm>
            <a:off x="7007428" y="26406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</a:t>
            </a:r>
            <a:endParaRPr lang="en-US" b="1" dirty="0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3999E45F-D258-2742-9043-BF41D9FAC14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256744"/>
            <a:ext cx="416696" cy="41669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EC12F9A-B42C-4F4D-B0C9-48A789A3295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604045"/>
            <a:ext cx="416696" cy="41669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799F158-C3DB-AB47-8A62-3A55E489B68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2963985"/>
            <a:ext cx="416696" cy="416696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5539087-7C24-0C44-A732-8296BD520B4A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307" y="3311286"/>
            <a:ext cx="416696" cy="416696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15C3B63A-27ED-3341-BB66-01FB49404BF5}"/>
              </a:ext>
            </a:extLst>
          </p:cNvPr>
          <p:cNvSpPr/>
          <p:nvPr/>
        </p:nvSpPr>
        <p:spPr>
          <a:xfrm>
            <a:off x="7829368" y="2224739"/>
            <a:ext cx="1037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us-east-1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0BAA5CA-940D-0044-BD2D-D7672FF3A2FF}"/>
              </a:ext>
            </a:extLst>
          </p:cNvPr>
          <p:cNvSpPr/>
          <p:nvPr/>
        </p:nvSpPr>
        <p:spPr>
          <a:xfrm>
            <a:off x="7829368" y="2638274"/>
            <a:ext cx="10985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us-west-1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8FC8771-82EB-2045-A0C3-9E7DB2544528}"/>
              </a:ext>
            </a:extLst>
          </p:cNvPr>
          <p:cNvSpPr/>
          <p:nvPr/>
        </p:nvSpPr>
        <p:spPr>
          <a:xfrm>
            <a:off x="7829368" y="2984686"/>
            <a:ext cx="1580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ap-northeast-1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518ACA8-0D98-F943-8056-A923929A2031}"/>
              </a:ext>
            </a:extLst>
          </p:cNvPr>
          <p:cNvSpPr/>
          <p:nvPr/>
        </p:nvSpPr>
        <p:spPr>
          <a:xfrm>
            <a:off x="7829368" y="3365937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eu-west-2</a:t>
            </a:r>
          </a:p>
        </p:txBody>
      </p:sp>
      <p:sp>
        <p:nvSpPr>
          <p:cNvPr id="140" name="Right Arrow 139">
            <a:extLst>
              <a:ext uri="{FF2B5EF4-FFF2-40B4-BE49-F238E27FC236}">
                <a16:creationId xmlns:a16="http://schemas.microsoft.com/office/drawing/2014/main" id="{0284A01B-5353-C74C-AB49-65F530C2C3E1}"/>
              </a:ext>
            </a:extLst>
          </p:cNvPr>
          <p:cNvSpPr/>
          <p:nvPr/>
        </p:nvSpPr>
        <p:spPr>
          <a:xfrm>
            <a:off x="3701023" y="2738065"/>
            <a:ext cx="660715" cy="34571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7568A587-FAC3-6E45-9531-E8F23CE2CB9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4" y="2205268"/>
            <a:ext cx="518035" cy="42339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E012D979-E172-8C4B-B3C3-45F6AEBBD6B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515" y="2592938"/>
            <a:ext cx="518035" cy="423394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9A35180E-19B3-FF46-B2CA-2A589905FD6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4" y="2999842"/>
            <a:ext cx="518035" cy="42339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1576E684-21E8-964A-AF57-EC67988978A1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5363" y="3399770"/>
            <a:ext cx="518035" cy="423394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CD08EA0E-67B4-D74D-88A3-CA819ACC5AB8}"/>
              </a:ext>
            </a:extLst>
          </p:cNvPr>
          <p:cNvSpPr/>
          <p:nvPr/>
        </p:nvSpPr>
        <p:spPr>
          <a:xfrm>
            <a:off x="9783509" y="3311286"/>
            <a:ext cx="886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git merge</a:t>
            </a: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1F05F37D-2F21-CF4F-A7C0-F41A65CCEE6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2545" y="2533932"/>
            <a:ext cx="656457" cy="656457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DFE7F67C-46E5-3C42-8457-1092D1AAA9EF}"/>
              </a:ext>
            </a:extLst>
          </p:cNvPr>
          <p:cNvSpPr/>
          <p:nvPr/>
        </p:nvSpPr>
        <p:spPr>
          <a:xfrm>
            <a:off x="10780348" y="3159238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/>
              <a:t>master</a:t>
            </a:r>
            <a:endParaRPr lang="en-US" b="1" i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7DB5652-EAD5-064B-96C8-43788256AF67}"/>
              </a:ext>
            </a:extLst>
          </p:cNvPr>
          <p:cNvSpPr txBox="1"/>
          <p:nvPr/>
        </p:nvSpPr>
        <p:spPr>
          <a:xfrm>
            <a:off x="10865859" y="1322034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9765AE2-C374-954F-8E19-BB294AB8705A}"/>
              </a:ext>
            </a:extLst>
          </p:cNvPr>
          <p:cNvSpPr txBox="1"/>
          <p:nvPr/>
        </p:nvSpPr>
        <p:spPr>
          <a:xfrm>
            <a:off x="10870714" y="4099627"/>
            <a:ext cx="867610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Stage 2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6A6FCA9-54A5-7C4E-AC1C-45ECB00B3F46}"/>
              </a:ext>
            </a:extLst>
          </p:cNvPr>
          <p:cNvGrpSpPr/>
          <p:nvPr/>
        </p:nvGrpSpPr>
        <p:grpSpPr>
          <a:xfrm>
            <a:off x="4565395" y="2252199"/>
            <a:ext cx="2484545" cy="1439751"/>
            <a:chOff x="4565395" y="2252199"/>
            <a:chExt cx="2484545" cy="1439751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A4919F8-4062-8046-8A77-9DFF85590F4F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931E353-042F-F540-87E1-4BFEF3C8BC88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1D4A799E-52EF-7D45-A2E2-FAA680F3F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33293B56-74DC-8442-8887-54D6D852C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EB5016F0-9942-B04A-BBB2-D8834ECE7FE3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708675B-CDE4-D640-9E41-9408005FA850}"/>
              </a:ext>
            </a:extLst>
          </p:cNvPr>
          <p:cNvGrpSpPr/>
          <p:nvPr/>
        </p:nvGrpSpPr>
        <p:grpSpPr>
          <a:xfrm>
            <a:off x="688391" y="4568198"/>
            <a:ext cx="2484545" cy="1439751"/>
            <a:chOff x="4565395" y="2252199"/>
            <a:chExt cx="2484545" cy="1439751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A2164C1-4884-554F-9A72-B2E75EA1E90F}"/>
                </a:ext>
              </a:extLst>
            </p:cNvPr>
            <p:cNvSpPr/>
            <p:nvPr/>
          </p:nvSpPr>
          <p:spPr>
            <a:xfrm>
              <a:off x="4565395" y="2252199"/>
              <a:ext cx="2332145" cy="126495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4754354-B241-724F-8709-616773C37930}"/>
                </a:ext>
              </a:extLst>
            </p:cNvPr>
            <p:cNvGrpSpPr/>
            <p:nvPr/>
          </p:nvGrpSpPr>
          <p:grpSpPr>
            <a:xfrm>
              <a:off x="4820626" y="2346513"/>
              <a:ext cx="2229314" cy="1345437"/>
              <a:chOff x="4668226" y="2194113"/>
              <a:chExt cx="2229314" cy="1345437"/>
            </a:xfrm>
          </p:grpSpPr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69DC85AA-826E-8144-95E2-BE574E22F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68226" y="2325088"/>
                <a:ext cx="1192066" cy="1192066"/>
              </a:xfrm>
              <a:prstGeom prst="rect">
                <a:avLst/>
              </a:prstGeom>
            </p:spPr>
          </p:pic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1AB9288E-EC42-B940-A06D-D52634BFA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52103" y="2194113"/>
                <a:ext cx="1345437" cy="1345437"/>
              </a:xfrm>
              <a:prstGeom prst="rect">
                <a:avLst/>
              </a:prstGeom>
            </p:spPr>
          </p:pic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945DBAFD-714C-BB46-A735-D717AF6C8DD2}"/>
                  </a:ext>
                </a:extLst>
              </p:cNvPr>
              <p:cNvSpPr txBox="1"/>
              <p:nvPr/>
            </p:nvSpPr>
            <p:spPr>
              <a:xfrm>
                <a:off x="5558609" y="2535070"/>
                <a:ext cx="38985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/>
                  <a:t>+</a:t>
                </a:r>
                <a:endParaRPr lang="en-US" b="1" dirty="0"/>
              </a:p>
            </p:txBody>
          </p:sp>
        </p:grp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E463B3D-F14D-1943-B993-AD6B8ACAED67}"/>
              </a:ext>
            </a:extLst>
          </p:cNvPr>
          <p:cNvSpPr/>
          <p:nvPr/>
        </p:nvSpPr>
        <p:spPr>
          <a:xfrm>
            <a:off x="943622" y="5872735"/>
            <a:ext cx="1129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QuickStart CI</a:t>
            </a:r>
            <a:endParaRPr lang="en-US" sz="1400" dirty="0"/>
          </a:p>
        </p:txBody>
      </p:sp>
      <p:sp>
        <p:nvSpPr>
          <p:cNvPr id="163" name="Striped Right Arrow 162">
            <a:extLst>
              <a:ext uri="{FF2B5EF4-FFF2-40B4-BE49-F238E27FC236}">
                <a16:creationId xmlns:a16="http://schemas.microsoft.com/office/drawing/2014/main" id="{7153FD46-ED52-4149-A8EF-388EE8368F31}"/>
              </a:ext>
            </a:extLst>
          </p:cNvPr>
          <p:cNvSpPr/>
          <p:nvPr/>
        </p:nvSpPr>
        <p:spPr>
          <a:xfrm>
            <a:off x="3246379" y="5003470"/>
            <a:ext cx="662346" cy="303054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118BB48-17B4-BF4E-B3F2-9E20CC016B1B}"/>
              </a:ext>
            </a:extLst>
          </p:cNvPr>
          <p:cNvSpPr/>
          <p:nvPr/>
        </p:nvSpPr>
        <p:spPr>
          <a:xfrm>
            <a:off x="4722386" y="5007909"/>
            <a:ext cx="2452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/quickstart-name/assets</a:t>
            </a:r>
            <a:endParaRPr lang="en-US" dirty="0"/>
          </a:p>
        </p:txBody>
      </p:sp>
      <p:cxnSp>
        <p:nvCxnSpPr>
          <p:cNvPr id="165" name="Curved Connector 164">
            <a:extLst>
              <a:ext uri="{FF2B5EF4-FFF2-40B4-BE49-F238E27FC236}">
                <a16:creationId xmlns:a16="http://schemas.microsoft.com/office/drawing/2014/main" id="{60B46AF2-D23A-8C47-A917-0FB44696104A}"/>
              </a:ext>
            </a:extLst>
          </p:cNvPr>
          <p:cNvCxnSpPr>
            <a:cxnSpLocks/>
            <a:stCxn id="164" idx="0"/>
            <a:endCxn id="72" idx="1"/>
          </p:cNvCxnSpPr>
          <p:nvPr/>
        </p:nvCxnSpPr>
        <p:spPr>
          <a:xfrm rot="16200000" flipH="1">
            <a:off x="6598882" y="4357485"/>
            <a:ext cx="252855" cy="1553703"/>
          </a:xfrm>
          <a:prstGeom prst="curvedConnector4">
            <a:avLst>
              <a:gd name="adj1" fmla="val -84575"/>
              <a:gd name="adj2" fmla="val 600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>
            <a:extLst>
              <a:ext uri="{FF2B5EF4-FFF2-40B4-BE49-F238E27FC236}">
                <a16:creationId xmlns:a16="http://schemas.microsoft.com/office/drawing/2014/main" id="{87C39E43-C6AE-9D40-8F6A-584933A746C8}"/>
              </a:ext>
            </a:extLst>
          </p:cNvPr>
          <p:cNvSpPr/>
          <p:nvPr/>
        </p:nvSpPr>
        <p:spPr>
          <a:xfrm>
            <a:off x="844709" y="1791855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D387AEF-0720-8E4A-9750-21BDBF5EE9C1}"/>
              </a:ext>
            </a:extLst>
          </p:cNvPr>
          <p:cNvSpPr/>
          <p:nvPr/>
        </p:nvSpPr>
        <p:spPr>
          <a:xfrm>
            <a:off x="5704503" y="1764040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79F466C7-6A3F-894B-9DF6-D79DCC2B0DF0}"/>
              </a:ext>
            </a:extLst>
          </p:cNvPr>
          <p:cNvSpPr/>
          <p:nvPr/>
        </p:nvSpPr>
        <p:spPr>
          <a:xfrm>
            <a:off x="8944866" y="1731421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937993A1-B553-104E-B157-A4C46B85F9A2}"/>
              </a:ext>
            </a:extLst>
          </p:cNvPr>
          <p:cNvSpPr/>
          <p:nvPr/>
        </p:nvSpPr>
        <p:spPr>
          <a:xfrm>
            <a:off x="5537698" y="4419069"/>
            <a:ext cx="28897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85493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23465</TotalTime>
  <Words>1189</Words>
  <Application>Microsoft Macintosh PowerPoint</Application>
  <PresentationFormat>Widescreen</PresentationFormat>
  <Paragraphs>190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AmazonEmber</vt:lpstr>
      <vt:lpstr>Arial</vt:lpstr>
      <vt:lpstr>Calibri</vt:lpstr>
      <vt:lpstr>Calibri Light</vt:lpstr>
      <vt:lpstr>Courier</vt:lpstr>
      <vt:lpstr>Helvetica Neue</vt:lpstr>
      <vt:lpstr>Lucida Sans Unicode</vt:lpstr>
      <vt:lpstr>Roboto</vt:lpstr>
      <vt:lpstr>Office Theme</vt:lpstr>
      <vt:lpstr>Quick Start Support </vt:lpstr>
      <vt:lpstr>Quick Start Concepts</vt:lpstr>
      <vt:lpstr>What are Quick Starts?</vt:lpstr>
      <vt:lpstr>Quick Start Concepts</vt:lpstr>
      <vt:lpstr>Modularity</vt:lpstr>
      <vt:lpstr>Portability</vt:lpstr>
      <vt:lpstr>How are Quick Starts Maintained?</vt:lpstr>
      <vt:lpstr>Maintenance Structure</vt:lpstr>
      <vt:lpstr>Quick Start automated workflow</vt:lpstr>
      <vt:lpstr>Community Support</vt:lpstr>
      <vt:lpstr>Support Structure</vt:lpstr>
      <vt:lpstr>Community based resolution</vt:lpstr>
      <vt:lpstr>Issue Resolution Steps</vt:lpstr>
      <vt:lpstr>Issue Resolution Steps</vt:lpstr>
      <vt:lpstr>Bug Validation &amp; TaskCat</vt:lpstr>
      <vt:lpstr>TaskCat</vt:lpstr>
      <vt:lpstr>Consistency in troubleshooting</vt:lpstr>
      <vt:lpstr>Runtime Injection</vt:lpstr>
      <vt:lpstr>Runtime Injection</vt:lpstr>
      <vt:lpstr>How to use TaskCat</vt:lpstr>
      <vt:lpstr>TaskCat config file</vt:lpstr>
      <vt:lpstr>Keep Current (Screen Shots) </vt:lpstr>
      <vt:lpstr>TaskCat Run (Screen Shots) </vt:lpstr>
      <vt:lpstr>TaskCat Run (Screen Shots) </vt:lpstr>
      <vt:lpstr>TaskCat Run (Screen Shots) </vt:lpstr>
      <vt:lpstr>TaskCat Run (Screen Shots) </vt:lpstr>
      <vt:lpstr>Installing TaskCat (Mini Lab)</vt:lpstr>
      <vt:lpstr>Installing taskcat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Vattathil</dc:creator>
  <cp:lastModifiedBy>Jay Yeras</cp:lastModifiedBy>
  <cp:revision>95</cp:revision>
  <dcterms:created xsi:type="dcterms:W3CDTF">2018-05-29T22:12:38Z</dcterms:created>
  <dcterms:modified xsi:type="dcterms:W3CDTF">2018-07-05T15:56:38Z</dcterms:modified>
</cp:coreProperties>
</file>